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2641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382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665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55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06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145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508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79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303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34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543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26-Sep-19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10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F89A3-D54D-47EC-AF98-4070F5B79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7854" y="1018251"/>
            <a:ext cx="8991600" cy="1645920"/>
          </a:xfrm>
          <a:solidFill>
            <a:schemeClr val="accent6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dirty="0"/>
              <a:t>IMAGE CLASSIFICATION TRAINING WITHOUT HACKING A DATA CENTER – A SEMI-SUPERVISED APPROACH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ADCCA23-BF1A-47FB-BDF2-5E3806CD8C6B}"/>
              </a:ext>
            </a:extLst>
          </p:cNvPr>
          <p:cNvSpPr txBox="1">
            <a:spLocks/>
          </p:cNvSpPr>
          <p:nvPr/>
        </p:nvSpPr>
        <p:spPr>
          <a:xfrm>
            <a:off x="1977706" y="3835437"/>
            <a:ext cx="8236588" cy="2370054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Sarah Gingichashvili, Rachel Shitrit, David Wajnryt</a:t>
            </a:r>
          </a:p>
          <a:p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Mentor: Avram Golbert</a:t>
            </a:r>
          </a:p>
          <a:p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September 25</a:t>
            </a:r>
            <a:r>
              <a:rPr lang="en-US" sz="3200" baseline="300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th</a:t>
            </a:r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, 2019</a:t>
            </a:r>
          </a:p>
          <a:p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Hebrew University of Jerusalem </a:t>
            </a:r>
          </a:p>
        </p:txBody>
      </p:sp>
    </p:spTree>
    <p:extLst>
      <p:ext uri="{BB962C8B-B14F-4D97-AF65-F5344CB8AC3E}">
        <p14:creationId xmlns:p14="http://schemas.microsoft.com/office/powerpoint/2010/main" val="3992728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E80FA-9348-40F8-B384-821CED393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20" y="523613"/>
            <a:ext cx="9445959" cy="1188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DO YOU HAVE AN ENDLESS SUPPLY OF DATA?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41D9DD4-CDCB-4CA9-AF1E-22C0B4F39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109" y="1908700"/>
            <a:ext cx="5223089" cy="4714042"/>
          </a:xfrm>
        </p:spPr>
        <p:txBody>
          <a:bodyPr>
            <a:normAutofit/>
          </a:bodyPr>
          <a:lstStyle/>
          <a:p>
            <a:r>
              <a:rPr lang="en-US" sz="2400" dirty="0"/>
              <a:t>Over 14 million images in ImageNet</a:t>
            </a:r>
          </a:p>
          <a:p>
            <a:r>
              <a:rPr lang="en-US" sz="2400" dirty="0"/>
              <a:t>Accuracy of over 95% has been achieved in recent years</a:t>
            </a:r>
          </a:p>
          <a:p>
            <a:r>
              <a:rPr lang="en-US" sz="2400" dirty="0"/>
              <a:t>Moderately easy data collection in image processing</a:t>
            </a:r>
          </a:p>
          <a:p>
            <a:r>
              <a:rPr lang="en-US" sz="2400" dirty="0"/>
              <a:t>Very difficult in almost any other domain</a:t>
            </a:r>
          </a:p>
          <a:p>
            <a:r>
              <a:rPr lang="en-US" sz="2400" dirty="0"/>
              <a:t>Thus, one important aspect of machine learning is achieving good results with less data required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06A73E-2548-43C1-A7A4-1BDE862CD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924" y="2399190"/>
            <a:ext cx="397205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01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59116-1374-4B65-AFB6-4313FE6EF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563" y="150750"/>
            <a:ext cx="9268406" cy="1188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POSSIBLE SOLUTION - Transfer learning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20C9F59-C089-47AA-A0AA-567381B3FA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3357" y="1336087"/>
            <a:ext cx="6036817" cy="5521913"/>
          </a:xfrm>
        </p:spPr>
      </p:pic>
    </p:spTree>
    <p:extLst>
      <p:ext uri="{BB962C8B-B14F-4D97-AF65-F5344CB8AC3E}">
        <p14:creationId xmlns:p14="http://schemas.microsoft.com/office/powerpoint/2010/main" val="2259027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4A52D09-412D-4238-9E6D-36C79352A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8587" y="523613"/>
            <a:ext cx="9383815" cy="1188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Our solution – a semi-supervised approach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B7DA67-E599-462C-9EC8-A16801E22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18" y="1775534"/>
            <a:ext cx="4920477" cy="4963087"/>
          </a:xfrm>
        </p:spPr>
        <p:txBody>
          <a:bodyPr>
            <a:noAutofit/>
          </a:bodyPr>
          <a:lstStyle/>
          <a:p>
            <a:r>
              <a:rPr lang="en-US" sz="2400" dirty="0"/>
              <a:t>It is easier to learn to recognize a particular person or object rather than the category to which it belongs</a:t>
            </a:r>
          </a:p>
          <a:p>
            <a:r>
              <a:rPr lang="en-US" sz="2400" dirty="0">
                <a:solidFill>
                  <a:srgbClr val="C00000"/>
                </a:solidFill>
              </a:rPr>
              <a:t>6476</a:t>
            </a:r>
            <a:r>
              <a:rPr lang="en-US" sz="2400" dirty="0"/>
              <a:t> object instances</a:t>
            </a:r>
          </a:p>
          <a:p>
            <a:r>
              <a:rPr lang="en-US" sz="2400" dirty="0"/>
              <a:t>...but only </a:t>
            </a:r>
            <a:r>
              <a:rPr lang="en-US" sz="2400" dirty="0">
                <a:solidFill>
                  <a:srgbClr val="C00000"/>
                </a:solidFill>
              </a:rPr>
              <a:t>23</a:t>
            </a:r>
            <a:r>
              <a:rPr lang="en-US" sz="2400" dirty="0"/>
              <a:t> object classes</a:t>
            </a:r>
          </a:p>
          <a:p>
            <a:r>
              <a:rPr lang="en-US" sz="2400" dirty="0"/>
              <a:t>Pretrain an instance classification network and use it in a class classification network</a:t>
            </a:r>
          </a:p>
          <a:p>
            <a:r>
              <a:rPr lang="en-US" sz="2400" dirty="0"/>
              <a:t>Object tracking algorithms allow us to get a </a:t>
            </a:r>
            <a:r>
              <a:rPr lang="en-US" sz="2400" u="sng" dirty="0"/>
              <a:t>free labeled dataset</a:t>
            </a:r>
            <a:r>
              <a:rPr lang="en-US" sz="2400" dirty="0"/>
              <a:t> of instances from online videos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113998-F785-4C52-BAA9-A7790B6B5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7662" y="4677793"/>
            <a:ext cx="2388648" cy="19109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8D9928-4D41-4694-B97D-C84B8DFBE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0006" y="4677793"/>
            <a:ext cx="2284941" cy="19109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7F29FE-C755-466A-9DA5-3FC6504F73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433" y="4677793"/>
            <a:ext cx="2439858" cy="18784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734742-907A-4659-B5CA-38378C2A99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5890" y="2605596"/>
            <a:ext cx="2441402" cy="20020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038B88-C871-494C-A90B-EA697BB457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7206" y="2589328"/>
            <a:ext cx="2419492" cy="20020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736863D-29C7-436C-B41F-2D99F3EF92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77663" y="2589328"/>
            <a:ext cx="2369942" cy="19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182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228A2-6E16-465A-85EB-8EA305A83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331457"/>
            <a:ext cx="7729728" cy="1188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TOOLS, RESOURCES AND CHALLENGES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1770477-56EF-4A01-B4E4-E22A03F43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762" y="1404880"/>
            <a:ext cx="1844790" cy="1146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8B2D0E-56A0-4C87-85DC-049872A03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175" y="2523314"/>
            <a:ext cx="6288350" cy="178340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E506B8F-ED9A-4FFF-95FE-382A9DFEE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58453"/>
            <a:ext cx="2645175" cy="11691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B9474B-3E4A-4606-93EB-21CED4009E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2492" y="3078587"/>
            <a:ext cx="3504134" cy="70082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0625F87-A4CD-419D-927C-76C65C6830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170" y="4532789"/>
            <a:ext cx="1739283" cy="173928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B854383-574E-476E-B9A6-F1CC4AEEDE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27130" y="5006265"/>
            <a:ext cx="2163197" cy="108159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29BAA4C-3A12-4A5F-A945-BC983B2DE73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77515" b="90314"/>
          <a:stretch/>
        </p:blipFill>
        <p:spPr>
          <a:xfrm>
            <a:off x="7910004" y="5149049"/>
            <a:ext cx="2687154" cy="938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77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3FE310-DFA7-4818-B359-0C2F698C9B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27"/>
          <a:stretch/>
        </p:blipFill>
        <p:spPr>
          <a:xfrm rot="16200000">
            <a:off x="3133107" y="-2642438"/>
            <a:ext cx="105003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7EA46D-9E9C-4671-97DD-926956E10091}"/>
              </a:ext>
            </a:extLst>
          </p:cNvPr>
          <p:cNvSpPr txBox="1"/>
          <p:nvPr/>
        </p:nvSpPr>
        <p:spPr>
          <a:xfrm>
            <a:off x="7888703" y="1348772"/>
            <a:ext cx="1145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23 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5CCEB2-660F-44CB-8E78-54A4CC2B15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27"/>
          <a:stretch/>
        </p:blipFill>
        <p:spPr>
          <a:xfrm rot="16200000">
            <a:off x="3133107" y="-525019"/>
            <a:ext cx="105003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BFD443-69A6-4FA6-B141-D57389801E20}"/>
              </a:ext>
            </a:extLst>
          </p:cNvPr>
          <p:cNvSpPr txBox="1"/>
          <p:nvPr/>
        </p:nvSpPr>
        <p:spPr>
          <a:xfrm>
            <a:off x="2778710" y="3449001"/>
            <a:ext cx="2476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Instance classifier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FCEBBA4-D33A-4318-A8A1-CDA32DAC4A61}"/>
                  </a:ext>
                </a:extLst>
              </p:cNvPr>
              <p:cNvSpPr txBox="1"/>
              <p:nvPr/>
            </p:nvSpPr>
            <p:spPr>
              <a:xfrm>
                <a:off x="7415356" y="648062"/>
                <a:ext cx="194995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dirty="0"/>
                  <a:t>(</a:t>
                </a:r>
                <a14:m>
                  <m:oMath xmlns:m="http://schemas.openxmlformats.org/officeDocument/2006/math">
                    <m:m>
                      <m:mPr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,…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23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mr>
                    </m:m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FCEBBA4-D33A-4318-A8A1-CDA32DAC4A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5356" y="648062"/>
                <a:ext cx="1949957" cy="276999"/>
              </a:xfrm>
              <a:prstGeom prst="rect">
                <a:avLst/>
              </a:prstGeom>
              <a:blipFill>
                <a:blip r:embed="rId3"/>
                <a:stretch>
                  <a:fillRect l="-7187" t="-28261" r="-5000" b="-5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5E42FD2-9308-42D4-A6DB-FEB48E509BDC}"/>
                  </a:ext>
                </a:extLst>
              </p:cNvPr>
              <p:cNvSpPr txBox="1"/>
              <p:nvPr/>
            </p:nvSpPr>
            <p:spPr>
              <a:xfrm>
                <a:off x="7415355" y="2765480"/>
                <a:ext cx="404989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dirty="0"/>
                  <a:t>(</a:t>
                </a:r>
                <a14:m>
                  <m:oMath xmlns:m="http://schemas.openxmlformats.org/officeDocument/2006/math">
                    <m:m>
                      <m:mPr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,…………………………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6476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mr>
                    </m:m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5E42FD2-9308-42D4-A6DB-FEB48E509B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5355" y="2765480"/>
                <a:ext cx="4049891" cy="276999"/>
              </a:xfrm>
              <a:prstGeom prst="rect">
                <a:avLst/>
              </a:prstGeom>
              <a:blipFill>
                <a:blip r:embed="rId4"/>
                <a:stretch>
                  <a:fillRect l="-3459" t="-28889" r="-1805" b="-5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Left Brace 8">
            <a:extLst>
              <a:ext uri="{FF2B5EF4-FFF2-40B4-BE49-F238E27FC236}">
                <a16:creationId xmlns:a16="http://schemas.microsoft.com/office/drawing/2014/main" id="{BCD30555-A7B2-438B-8729-869544BF0050}"/>
              </a:ext>
            </a:extLst>
          </p:cNvPr>
          <p:cNvSpPr/>
          <p:nvPr/>
        </p:nvSpPr>
        <p:spPr>
          <a:xfrm rot="16200000">
            <a:off x="8334536" y="138845"/>
            <a:ext cx="253555" cy="2091919"/>
          </a:xfrm>
          <a:prstGeom prst="leftBrac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776AE1-79AF-416E-80E5-0A23E25BB91B}"/>
              </a:ext>
            </a:extLst>
          </p:cNvPr>
          <p:cNvSpPr txBox="1"/>
          <p:nvPr/>
        </p:nvSpPr>
        <p:spPr>
          <a:xfrm>
            <a:off x="2931111" y="1463982"/>
            <a:ext cx="2476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Class classifier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4636BD-B75F-4F6F-97D1-782A4ECEFECF}"/>
              </a:ext>
            </a:extLst>
          </p:cNvPr>
          <p:cNvSpPr txBox="1"/>
          <p:nvPr/>
        </p:nvSpPr>
        <p:spPr>
          <a:xfrm>
            <a:off x="8576275" y="3449001"/>
            <a:ext cx="1762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6345 instances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E97CD170-D84B-4586-8EF8-C72DEE8CBAD3}"/>
              </a:ext>
            </a:extLst>
          </p:cNvPr>
          <p:cNvSpPr/>
          <p:nvPr/>
        </p:nvSpPr>
        <p:spPr>
          <a:xfrm rot="16200000">
            <a:off x="9350964" y="1294717"/>
            <a:ext cx="213553" cy="4015010"/>
          </a:xfrm>
          <a:prstGeom prst="leftBrac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5ED0B30B-B8B6-4F93-98C5-39D7045BA135}"/>
              </a:ext>
            </a:extLst>
          </p:cNvPr>
          <p:cNvCxnSpPr>
            <a:cxnSpLocks/>
          </p:cNvCxnSpPr>
          <p:nvPr/>
        </p:nvCxnSpPr>
        <p:spPr>
          <a:xfrm>
            <a:off x="355106" y="3633667"/>
            <a:ext cx="1216242" cy="778535"/>
          </a:xfrm>
          <a:prstGeom prst="bentConnector3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41A1C74E-4AB2-4C19-A2D8-62CFF3DCC9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27"/>
          <a:stretch/>
        </p:blipFill>
        <p:spPr>
          <a:xfrm rot="16200000">
            <a:off x="4507293" y="1288511"/>
            <a:ext cx="1050038" cy="685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68B096F-A474-45C0-AE1A-F0F23CE798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092" t="17165" r="32723"/>
          <a:stretch/>
        </p:blipFill>
        <p:spPr>
          <a:xfrm>
            <a:off x="8461312" y="3858335"/>
            <a:ext cx="1473693" cy="173580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0633E7F-717E-43E0-9357-A63AD5D9A524}"/>
                  </a:ext>
                </a:extLst>
              </p:cNvPr>
              <p:cNvSpPr txBox="1"/>
              <p:nvPr/>
            </p:nvSpPr>
            <p:spPr>
              <a:xfrm>
                <a:off x="10017993" y="4454562"/>
                <a:ext cx="194995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dirty="0"/>
                  <a:t>(</a:t>
                </a:r>
                <a14:m>
                  <m:oMath xmlns:m="http://schemas.openxmlformats.org/officeDocument/2006/math">
                    <m:m>
                      <m:mPr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</m:e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,…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23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mr>
                    </m:m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0633E7F-717E-43E0-9357-A63AD5D9A5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7993" y="4454562"/>
                <a:ext cx="1949957" cy="276999"/>
              </a:xfrm>
              <a:prstGeom prst="rect">
                <a:avLst/>
              </a:prstGeom>
              <a:blipFill>
                <a:blip r:embed="rId6"/>
                <a:stretch>
                  <a:fillRect l="-7187" t="-28889" r="-5000" b="-5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Left Brace 21">
            <a:extLst>
              <a:ext uri="{FF2B5EF4-FFF2-40B4-BE49-F238E27FC236}">
                <a16:creationId xmlns:a16="http://schemas.microsoft.com/office/drawing/2014/main" id="{5D99290E-3BA0-4272-825E-A95250339D5B}"/>
              </a:ext>
            </a:extLst>
          </p:cNvPr>
          <p:cNvSpPr/>
          <p:nvPr/>
        </p:nvSpPr>
        <p:spPr>
          <a:xfrm rot="16200000">
            <a:off x="10908345" y="3817936"/>
            <a:ext cx="253555" cy="2091919"/>
          </a:xfrm>
          <a:prstGeom prst="leftBrac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A00FE2-F476-4C46-895E-6DBBD2749333}"/>
              </a:ext>
            </a:extLst>
          </p:cNvPr>
          <p:cNvSpPr txBox="1"/>
          <p:nvPr/>
        </p:nvSpPr>
        <p:spPr>
          <a:xfrm>
            <a:off x="10531876" y="4990673"/>
            <a:ext cx="1145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23 classes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2607FA8-2C16-49BA-979F-127AC67A925A}"/>
              </a:ext>
            </a:extLst>
          </p:cNvPr>
          <p:cNvSpPr txBox="1"/>
          <p:nvPr/>
        </p:nvSpPr>
        <p:spPr>
          <a:xfrm>
            <a:off x="541538" y="5805996"/>
            <a:ext cx="3808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What’s the benefit here?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6A26681-3335-4BD8-987E-DE797B21FB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5297" y="5594136"/>
            <a:ext cx="974031" cy="97403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AB97F3A-5388-465C-BA60-8C1F9E156467}"/>
              </a:ext>
            </a:extLst>
          </p:cNvPr>
          <p:cNvSpPr txBox="1"/>
          <p:nvPr/>
        </p:nvSpPr>
        <p:spPr>
          <a:xfrm>
            <a:off x="4447573" y="5242530"/>
            <a:ext cx="2476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Class classifier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5A3363-F213-44A6-9424-0D5F43BB7041}"/>
              </a:ext>
            </a:extLst>
          </p:cNvPr>
          <p:cNvSpPr txBox="1"/>
          <p:nvPr/>
        </p:nvSpPr>
        <p:spPr>
          <a:xfrm>
            <a:off x="153881" y="191248"/>
            <a:ext cx="1239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ResNet18</a:t>
            </a:r>
          </a:p>
        </p:txBody>
      </p:sp>
    </p:spTree>
    <p:extLst>
      <p:ext uri="{BB962C8B-B14F-4D97-AF65-F5344CB8AC3E}">
        <p14:creationId xmlns:p14="http://schemas.microsoft.com/office/powerpoint/2010/main" val="2480878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A9B6BF2-87E3-436B-8396-D26A7085D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5FF36F-E2EC-4207-9942-9EC495E0EA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664" y="5780482"/>
            <a:ext cx="4193960" cy="907724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0819323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196</TotalTime>
  <Words>188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Cambria Math</vt:lpstr>
      <vt:lpstr>Gill Sans MT</vt:lpstr>
      <vt:lpstr>Parcel</vt:lpstr>
      <vt:lpstr>IMAGE CLASSIFICATION TRAINING WITHOUT HACKING A DATA CENTER – A SEMI-SUPERVISED APPROACH</vt:lpstr>
      <vt:lpstr>DO YOU HAVE AN ENDLESS SUPPLY OF DATA?</vt:lpstr>
      <vt:lpstr>POSSIBLE SOLUTION - Transfer learning</vt:lpstr>
      <vt:lpstr>Our solution – a semi-supervised approach</vt:lpstr>
      <vt:lpstr>TOOLS, RESOURCES AND CHALLENGES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CLASSIFICATION TRAINING WITHOUT HACKING A DATA CENTER</dc:title>
  <dc:creator>Sarah Gingichashvili</dc:creator>
  <cp:lastModifiedBy>Sarah Gingichashvili</cp:lastModifiedBy>
  <cp:revision>100</cp:revision>
  <dcterms:created xsi:type="dcterms:W3CDTF">2019-09-22T15:10:51Z</dcterms:created>
  <dcterms:modified xsi:type="dcterms:W3CDTF">2019-09-26T06:30:24Z</dcterms:modified>
</cp:coreProperties>
</file>

<file path=docProps/thumbnail.jpeg>
</file>